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oppins Ultra-Bold" charset="1" panose="00000900000000000000"/>
      <p:regular r:id="rId32"/>
    </p:embeddedFont>
    <p:embeddedFont>
      <p:font typeface="Poppins Bold" charset="1" panose="00000800000000000000"/>
      <p:regular r:id="rId33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38"/>
    </p:embeddedFont>
    <p:embeddedFont>
      <p:font typeface="Arimo Bold" charset="1" panose="020B0704020202020204"/>
      <p:regular r:id="rId39"/>
    </p:embeddedFont>
    <p:embeddedFont>
      <p:font typeface="Arimo" charset="1" panose="020B0604020202020204"/>
      <p:regular r:id="rId40"/>
    </p:embeddedFont>
    <p:embeddedFont>
      <p:font typeface="Poppins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financial Loss Prevention</a:t>
            </a:r>
          </a:p>
          <a:p>
            <a:r>
              <a:rPr lang="en-US"/>
              <a:t>Fraud causes significant financial losses.</a:t>
            </a:r>
          </a:p>
          <a:p>
            <a:r>
              <a:rPr lang="en-US"/>
              <a:t>Early detection prevents large-scale monetary damage from unauthorized transactions.</a:t>
            </a:r>
          </a:p>
          <a:p>
            <a:r>
              <a:rPr lang="en-US"/>
              <a:t/>
            </a:r>
          </a:p>
          <a:p>
            <a:r>
              <a:rPr lang="en-US"/>
              <a:t>Protecting Customer Trust</a:t>
            </a:r>
          </a:p>
          <a:p>
            <a:r>
              <a:rPr lang="en-US"/>
              <a:t>Customers depend on businesses to secure their data and finances.</a:t>
            </a:r>
          </a:p>
          <a:p>
            <a:r>
              <a:rPr lang="en-US"/>
              <a:t>Detecting fraud protects customer trust by preventing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Reducing Operational Costs</a:t>
            </a:r>
          </a:p>
          <a:p>
            <a:r>
              <a:rPr lang="en-US"/>
              <a:t>Addressing fraud is costly after it occurs.</a:t>
            </a:r>
          </a:p>
          <a:p>
            <a:r>
              <a:rPr lang="en-US"/>
              <a:t>Early detection reduces the resources needed for investigations and damage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https://www.kaggle.com/datasets/ealaxi/paysim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researchgate.net/publication/372466905_Fraud_detection_with_natural_language_processing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9002" y="4201058"/>
            <a:ext cx="14740712" cy="1880002"/>
            <a:chOff x="0" y="0"/>
            <a:chExt cx="3882327" cy="495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7" cy="495144"/>
            </a:xfrm>
            <a:custGeom>
              <a:avLst/>
              <a:gdLst/>
              <a:ahLst/>
              <a:cxnLst/>
              <a:rect r="r" b="b" t="t" l="l"/>
              <a:pathLst>
                <a:path h="495144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495144"/>
                  </a:lnTo>
                  <a:lnTo>
                    <a:pt x="0" y="49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82327" cy="533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381" y="3972261"/>
            <a:ext cx="6309619" cy="20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9245" y="3975879"/>
            <a:ext cx="8255907" cy="20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5613" y="5947709"/>
            <a:ext cx="15343687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 spc="17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FINANCIAL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669" y="1309818"/>
            <a:ext cx="8136817" cy="8136817"/>
          </a:xfrm>
          <a:custGeom>
            <a:avLst/>
            <a:gdLst/>
            <a:ahLst/>
            <a:cxnLst/>
            <a:rect r="r" b="b" t="t" l="l"/>
            <a:pathLst>
              <a:path h="8136817" w="8136817">
                <a:moveTo>
                  <a:pt x="0" y="0"/>
                </a:moveTo>
                <a:lnTo>
                  <a:pt x="8136817" y="0"/>
                </a:lnTo>
                <a:lnTo>
                  <a:pt x="8136817" y="8136817"/>
                </a:lnTo>
                <a:lnTo>
                  <a:pt x="0" y="813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5985"/>
            <a:ext cx="8644194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60187" y="-595735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8552" y="6668735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3533" y="2451417"/>
            <a:ext cx="640129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Decesion Tree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533" y="5561889"/>
            <a:ext cx="7002744" cy="31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LSTM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GRU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 Neural Network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588" y="4328799"/>
            <a:ext cx="13994824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non-actions sequence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70805"/>
          <a:ext cx="16230600" cy="4378861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4733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41448" y="1463510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6848"/>
            <a:ext cx="8115300" cy="3485980"/>
          </a:xfrm>
          <a:custGeom>
            <a:avLst/>
            <a:gdLst/>
            <a:ahLst/>
            <a:cxnLst/>
            <a:rect r="r" b="b" t="t" l="l"/>
            <a:pathLst>
              <a:path h="3485980" w="8115300">
                <a:moveTo>
                  <a:pt x="0" y="0"/>
                </a:moveTo>
                <a:lnTo>
                  <a:pt x="8115300" y="0"/>
                </a:lnTo>
                <a:lnTo>
                  <a:pt x="8115300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350" y="5702157"/>
            <a:ext cx="8115300" cy="3556143"/>
          </a:xfrm>
          <a:custGeom>
            <a:avLst/>
            <a:gdLst/>
            <a:ahLst/>
            <a:cxnLst/>
            <a:rect r="r" b="b" t="t" l="l"/>
            <a:pathLst>
              <a:path h="3556143" w="8115300">
                <a:moveTo>
                  <a:pt x="0" y="0"/>
                </a:moveTo>
                <a:lnTo>
                  <a:pt x="8115300" y="0"/>
                </a:lnTo>
                <a:lnTo>
                  <a:pt x="8115300" y="3556143"/>
                </a:lnTo>
                <a:lnTo>
                  <a:pt x="0" y="3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4941" y="1936848"/>
            <a:ext cx="8166318" cy="3485980"/>
          </a:xfrm>
          <a:custGeom>
            <a:avLst/>
            <a:gdLst/>
            <a:ahLst/>
            <a:cxnLst/>
            <a:rect r="r" b="b" t="t" l="l"/>
            <a:pathLst>
              <a:path h="3485980" w="8166318">
                <a:moveTo>
                  <a:pt x="0" y="0"/>
                </a:moveTo>
                <a:lnTo>
                  <a:pt x="8166318" y="0"/>
                </a:lnTo>
                <a:lnTo>
                  <a:pt x="8166318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9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9046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457" y="4328993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actions sequence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021227"/>
          <a:ext cx="16230600" cy="3278016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504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77354" y="1957259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20606"/>
            <a:ext cx="16230600" cy="7445788"/>
          </a:xfrm>
          <a:custGeom>
            <a:avLst/>
            <a:gdLst/>
            <a:ahLst/>
            <a:cxnLst/>
            <a:rect r="r" b="b" t="t" l="l"/>
            <a:pathLst>
              <a:path h="7445788" w="16230600">
                <a:moveTo>
                  <a:pt x="0" y="0"/>
                </a:moveTo>
                <a:lnTo>
                  <a:pt x="16230600" y="0"/>
                </a:lnTo>
                <a:lnTo>
                  <a:pt x="16230600" y="7445788"/>
                </a:lnTo>
                <a:lnTo>
                  <a:pt x="0" y="744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965" y="223676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735" y="22021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4317" y="3864687"/>
            <a:ext cx="7499799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MLflow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301" y="2618172"/>
            <a:ext cx="6998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MLflow UI: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9866" y="3553082"/>
            <a:ext cx="13438964" cy="33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Ngrok: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Expose</a:t>
            </a: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MLflow UI to the internet for easy access.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Link: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Navigate to the MLflow UI.</a:t>
            </a:r>
          </a:p>
          <a:p>
            <a:pPr algn="l">
              <a:lnSpc>
                <a:spcPts val="526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1347729"/>
            <a:ext cx="10891938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5059" y="3535644"/>
            <a:ext cx="1089193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Eman Yousef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Fatma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Sara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Mohammed Ayman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 Mohammed Mahmoud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39453"/>
            <a:ext cx="16230600" cy="7608094"/>
          </a:xfrm>
          <a:custGeom>
            <a:avLst/>
            <a:gdLst/>
            <a:ahLst/>
            <a:cxnLst/>
            <a:rect r="r" b="b" t="t" l="l"/>
            <a:pathLst>
              <a:path h="7608094" w="16230600">
                <a:moveTo>
                  <a:pt x="0" y="0"/>
                </a:moveTo>
                <a:lnTo>
                  <a:pt x="16230600" y="0"/>
                </a:lnTo>
                <a:lnTo>
                  <a:pt x="16230600" y="7608094"/>
                </a:lnTo>
                <a:lnTo>
                  <a:pt x="0" y="760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4612" y="3864687"/>
            <a:ext cx="11383160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 &amp; VAEs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56405"/>
            <a:ext cx="3888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274" y="5429250"/>
            <a:ext cx="15635451" cy="45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aining Complexity: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GANs is difficult to be trained and require careful tuning of hyperparameters.</a:t>
            </a:r>
          </a:p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of Generated Data: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that the synthetic data accurately reflects potential fraudulent transactions.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724126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VAEs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941427"/>
            <a:ext cx="16190607" cy="127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“Variational Autoencoders” are designed with a probabilistic approach that allows them to generate new data samples.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0815" y="6196838"/>
            <a:ext cx="16190607" cy="127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Tabular Data: VAEs can be adapted to generate synthetic tabular data by treating each row of the dataset as a sample.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0815" y="4848098"/>
            <a:ext cx="3319959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: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02916" y="2633299"/>
            <a:ext cx="8056384" cy="5876246"/>
          </a:xfrm>
          <a:custGeom>
            <a:avLst/>
            <a:gdLst/>
            <a:ahLst/>
            <a:cxnLst/>
            <a:rect r="r" b="b" t="t" l="l"/>
            <a:pathLst>
              <a:path h="5876246" w="8056384">
                <a:moveTo>
                  <a:pt x="0" y="0"/>
                </a:moveTo>
                <a:lnTo>
                  <a:pt x="8056384" y="0"/>
                </a:lnTo>
                <a:lnTo>
                  <a:pt x="8056384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33299"/>
            <a:ext cx="8063985" cy="5876246"/>
          </a:xfrm>
          <a:custGeom>
            <a:avLst/>
            <a:gdLst/>
            <a:ahLst/>
            <a:cxnLst/>
            <a:rect r="r" b="b" t="t" l="l"/>
            <a:pathLst>
              <a:path h="5876246" w="8063985">
                <a:moveTo>
                  <a:pt x="0" y="0"/>
                </a:moveTo>
                <a:lnTo>
                  <a:pt x="8063985" y="0"/>
                </a:lnTo>
                <a:lnTo>
                  <a:pt x="8063985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6928"/>
            <a:ext cx="8325483" cy="151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5"/>
              </a:lnSpc>
              <a:spcBef>
                <a:spcPct val="0"/>
              </a:spcBef>
            </a:pPr>
            <a:r>
              <a:rPr lang="en-US" b="true" sz="83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VAEs Loss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909" y="3929100"/>
            <a:ext cx="9134182" cy="19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5"/>
              </a:lnSpc>
              <a:spcBef>
                <a:spcPct val="0"/>
              </a:spcBef>
            </a:pPr>
            <a:r>
              <a:rPr lang="en-US" b="true" sz="11004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6588" y="5849869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Let’s see our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6588" y="7431999"/>
            <a:ext cx="139948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Flask - CSS - HTML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2386" y="3904803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1493" y="3855927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2495" y="-4882573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556" y="4570138"/>
            <a:ext cx="15178887" cy="11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Detecting Fraud is Important?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22" y="2945131"/>
            <a:ext cx="13981405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of real transactions extracted from one month of financial logs from a mobile money service implemented in an African country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822" y="573405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(6 362 620, 11)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822" y="6264274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(11 260 389, 4)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31" y="5544271"/>
            <a:ext cx="6836752" cy="4213957"/>
          </a:xfrm>
          <a:custGeom>
            <a:avLst/>
            <a:gdLst/>
            <a:ahLst/>
            <a:cxnLst/>
            <a:rect r="r" b="b" t="t" l="l"/>
            <a:pathLst>
              <a:path h="4213957" w="6836752">
                <a:moveTo>
                  <a:pt x="0" y="0"/>
                </a:moveTo>
                <a:lnTo>
                  <a:pt x="6836753" y="0"/>
                </a:lnTo>
                <a:lnTo>
                  <a:pt x="6836753" y="4213958"/>
                </a:lnTo>
                <a:lnTo>
                  <a:pt x="0" y="4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ealaxi/paysim1"/>
              </a:rPr>
              <a:t>Dataset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2694159"/>
            <a:ext cx="15454001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Step: Represents the time step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Amount: The monetary value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Type of transaction (e.g., PAYMENT, TRANSFER, CASH_IN).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IsFraud: Binary label indicating fraudulent (1) or non-fraudulent (0) transactions.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24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Preprocessing &amp; Imbalance Handling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000" y="4945088"/>
            <a:ext cx="15454001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SMOTE: Applied SMOTE to handle class imbalance by creating synthetic samples of the minority class (fraudulent transactions) to improve model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3957648"/>
            <a:ext cx="1545400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 the data (handling missing values, outliers).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123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Additional Dataset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581" y="3108961"/>
            <a:ext cx="1542195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new dataset used with an additional feature, "action sequence", which tracks user behavior patterns or transaction sequences.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91625"/>
            <a:ext cx="2873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E0AD2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researchgate.net/publication/372466905_Fraud_detection_with_natural_language_processing"/>
              </a:rPr>
              <a:t>Research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81" y="592633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: 105 302 rows × 6 columns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3857010"/>
            <a:ext cx="17259300" cy="3243694"/>
          </a:xfrm>
          <a:custGeom>
            <a:avLst/>
            <a:gdLst/>
            <a:ahLst/>
            <a:cxnLst/>
            <a:rect r="r" b="b" t="t" l="l"/>
            <a:pathLst>
              <a:path h="3243694" w="17259300">
                <a:moveTo>
                  <a:pt x="0" y="0"/>
                </a:moveTo>
                <a:lnTo>
                  <a:pt x="17259300" y="0"/>
                </a:lnTo>
                <a:lnTo>
                  <a:pt x="17259300" y="3243694"/>
                </a:lnTo>
                <a:lnTo>
                  <a:pt x="0" y="3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50" y="0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8710" y="3265589"/>
            <a:ext cx="164292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(Global Vectors for Word Representation) A technique that transforms words into continuous vector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653" y="2445168"/>
            <a:ext cx="3633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710" y="5274817"/>
            <a:ext cx="1599594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First, we preprocess data (e.g. lowercase, remove punk, tokenization).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Second, Text to sequence.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Third, padding.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DAGT638Our0</dc:identifier>
  <dcterms:modified xsi:type="dcterms:W3CDTF">2011-08-01T06:04:30Z</dcterms:modified>
  <cp:revision>1</cp:revision>
  <dc:title> Fraud detiction</dc:title>
</cp:coreProperties>
</file>